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Spartan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Spartan-bold.fntdata"/><Relationship Id="rId12" Type="http://schemas.openxmlformats.org/officeDocument/2006/relationships/slide" Target="slides/slide7.xml"/><Relationship Id="rId23" Type="http://schemas.openxmlformats.org/officeDocument/2006/relationships/font" Target="fonts/Spartan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d580f5ba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d580f5b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d580f5ba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d580f5ba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Spartan"/>
              <a:buChar char="●"/>
            </a:pPr>
            <a:r>
              <a:rPr lang="sv" sz="1800">
                <a:solidFill>
                  <a:srgbClr val="595959"/>
                </a:solidFill>
                <a:latin typeface="Spartan"/>
                <a:ea typeface="Spartan"/>
                <a:cs typeface="Spartan"/>
                <a:sym typeface="Spartan"/>
              </a:rPr>
              <a:t>Planning together/Agreeing on project direction</a:t>
            </a:r>
            <a:endParaRPr sz="1800">
              <a:solidFill>
                <a:srgbClr val="595959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Spartan"/>
              <a:buChar char="●"/>
            </a:pPr>
            <a:r>
              <a:rPr lang="sv" sz="1800">
                <a:solidFill>
                  <a:srgbClr val="595959"/>
                </a:solidFill>
                <a:latin typeface="Spartan"/>
                <a:ea typeface="Spartan"/>
                <a:cs typeface="Spartan"/>
                <a:sym typeface="Spartan"/>
              </a:rPr>
              <a:t>Lots of communication</a:t>
            </a:r>
            <a:endParaRPr sz="1800">
              <a:solidFill>
                <a:srgbClr val="595959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Spartan"/>
              <a:buChar char="●"/>
            </a:pPr>
            <a:r>
              <a:rPr lang="sv" sz="1800">
                <a:solidFill>
                  <a:srgbClr val="595959"/>
                </a:solidFill>
                <a:latin typeface="Spartan"/>
                <a:ea typeface="Spartan"/>
                <a:cs typeface="Spartan"/>
                <a:sym typeface="Spartan"/>
              </a:rPr>
              <a:t>Kept to a strict review and merge process</a:t>
            </a:r>
            <a:endParaRPr sz="1800">
              <a:solidFill>
                <a:srgbClr val="595959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Spartan"/>
              <a:buChar char="●"/>
            </a:pPr>
            <a:r>
              <a:rPr lang="sv" sz="1800">
                <a:solidFill>
                  <a:srgbClr val="595959"/>
                </a:solidFill>
                <a:latin typeface="Spartan"/>
                <a:ea typeface="Spartan"/>
                <a:cs typeface="Spartan"/>
                <a:sym typeface="Spartan"/>
              </a:rPr>
              <a:t>Adopted Agile workflow and used a trello board.</a:t>
            </a:r>
            <a:endParaRPr sz="1800">
              <a:solidFill>
                <a:srgbClr val="595959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Spartan"/>
              <a:buChar char="●"/>
            </a:pPr>
            <a:r>
              <a:rPr lang="sv" sz="1800">
                <a:solidFill>
                  <a:srgbClr val="595959"/>
                </a:solidFill>
                <a:latin typeface="Spartan"/>
                <a:ea typeface="Spartan"/>
                <a:cs typeface="Spartan"/>
                <a:sym typeface="Spartan"/>
              </a:rPr>
              <a:t>Maintained the work/life balance inline with our goal of keeping a realistic production environment.</a:t>
            </a:r>
            <a:endParaRPr sz="1800">
              <a:solidFill>
                <a:srgbClr val="595959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Spartan"/>
              <a:buChar char="●"/>
            </a:pPr>
            <a:r>
              <a:rPr lang="sv" sz="1800">
                <a:solidFill>
                  <a:srgbClr val="595959"/>
                </a:solidFill>
                <a:latin typeface="Spartan"/>
                <a:ea typeface="Spartan"/>
                <a:cs typeface="Spartan"/>
                <a:sym typeface="Spartan"/>
              </a:rPr>
              <a:t>Git branches</a:t>
            </a:r>
            <a:endParaRPr sz="1800">
              <a:solidFill>
                <a:srgbClr val="595959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Spartan"/>
              <a:buChar char="●"/>
            </a:pPr>
            <a:r>
              <a:rPr lang="sv" sz="1800">
                <a:solidFill>
                  <a:srgbClr val="595959"/>
                </a:solidFill>
                <a:latin typeface="Spartan"/>
                <a:ea typeface="Spartan"/>
                <a:cs typeface="Spartan"/>
                <a:sym typeface="Spartan"/>
              </a:rPr>
              <a:t>Paired programming within a team, being in a four we got to alternate our pairs and work on different problems together</a:t>
            </a:r>
            <a:endParaRPr sz="1800">
              <a:solidFill>
                <a:srgbClr val="595959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d580f5ba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d580f5ba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800">
                <a:solidFill>
                  <a:srgbClr val="595959"/>
                </a:solidFill>
              </a:rPr>
              <a:t>Infinite re-renders - applying useEffect to apply render elements at specific times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800">
                <a:solidFill>
                  <a:srgbClr val="595959"/>
                </a:solidFill>
              </a:rPr>
              <a:t>JS asynchronicity is fun.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800">
                <a:solidFill>
                  <a:srgbClr val="595959"/>
                </a:solidFill>
              </a:rPr>
              <a:t>CSS being CSS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800">
                <a:solidFill>
                  <a:srgbClr val="595959"/>
                </a:solidFill>
              </a:rPr>
              <a:t>Starting out - who does what, size of stories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800">
                <a:solidFill>
                  <a:srgbClr val="595959"/>
                </a:solidFill>
              </a:rPr>
              <a:t>Infinite re-renders - applying useEffect to apply render elements at specific times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800">
                <a:solidFill>
                  <a:srgbClr val="595959"/>
                </a:solidFill>
              </a:rPr>
              <a:t>JS asynchronicity is fun.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d580f5ba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d580f5ba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800">
                <a:solidFill>
                  <a:srgbClr val="595959"/>
                </a:solidFill>
                <a:latin typeface="Spartan"/>
                <a:ea typeface="Spartan"/>
                <a:cs typeface="Spartan"/>
                <a:sym typeface="Spartan"/>
              </a:rPr>
              <a:t>Git - branching, merging &amp; conflicts</a:t>
            </a:r>
            <a:endParaRPr sz="1800">
              <a:solidFill>
                <a:srgbClr val="595959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800">
                <a:solidFill>
                  <a:srgbClr val="595959"/>
                </a:solidFill>
                <a:latin typeface="Spartan"/>
                <a:ea typeface="Spartan"/>
                <a:cs typeface="Spartan"/>
                <a:sym typeface="Spartan"/>
              </a:rPr>
              <a:t>Async issues, working with timing and ordering of functions useEffect</a:t>
            </a:r>
            <a:endParaRPr sz="1800">
              <a:solidFill>
                <a:srgbClr val="595959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800">
                <a:solidFill>
                  <a:srgbClr val="595959"/>
                </a:solidFill>
                <a:latin typeface="Spartan"/>
                <a:ea typeface="Spartan"/>
                <a:cs typeface="Spartan"/>
                <a:sym typeface="Spartan"/>
              </a:rPr>
              <a:t>Using Trello board as a group.</a:t>
            </a:r>
            <a:endParaRPr sz="1800">
              <a:solidFill>
                <a:srgbClr val="595959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800">
                <a:solidFill>
                  <a:srgbClr val="595959"/>
                </a:solidFill>
                <a:latin typeface="Spartan"/>
                <a:ea typeface="Spartan"/>
                <a:cs typeface="Spartan"/>
                <a:sym typeface="Spartan"/>
              </a:rPr>
              <a:t>React - consolidation to the point of comfort</a:t>
            </a:r>
            <a:endParaRPr sz="1800">
              <a:solidFill>
                <a:srgbClr val="595959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800">
                <a:solidFill>
                  <a:srgbClr val="595959"/>
                </a:solidFill>
                <a:latin typeface="Spartan"/>
                <a:ea typeface="Spartan"/>
                <a:cs typeface="Spartan"/>
                <a:sym typeface="Spartan"/>
              </a:rPr>
              <a:t>Using the terminal.</a:t>
            </a:r>
            <a:endParaRPr sz="1800">
              <a:solidFill>
                <a:srgbClr val="595959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800">
                <a:solidFill>
                  <a:srgbClr val="595959"/>
                </a:solidFill>
                <a:latin typeface="Spartan"/>
                <a:ea typeface="Spartan"/>
                <a:cs typeface="Spartan"/>
                <a:sym typeface="Spartan"/>
              </a:rPr>
              <a:t>API practice with Insomnia</a:t>
            </a:r>
            <a:endParaRPr sz="1800">
              <a:solidFill>
                <a:srgbClr val="595959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800">
                <a:solidFill>
                  <a:srgbClr val="595959"/>
                </a:solidFill>
                <a:latin typeface="Spartan"/>
                <a:ea typeface="Spartan"/>
                <a:cs typeface="Spartan"/>
                <a:sym typeface="Spartan"/>
              </a:rPr>
              <a:t>The practice of realising an idea. We </a:t>
            </a:r>
            <a:r>
              <a:rPr b="1" lang="sv" sz="1800">
                <a:solidFill>
                  <a:srgbClr val="595959"/>
                </a:solidFill>
                <a:latin typeface="Spartan"/>
                <a:ea typeface="Spartan"/>
                <a:cs typeface="Spartan"/>
                <a:sym typeface="Spartan"/>
              </a:rPr>
              <a:t>MADE </a:t>
            </a:r>
            <a:r>
              <a:rPr lang="sv" sz="1800">
                <a:solidFill>
                  <a:srgbClr val="595959"/>
                </a:solidFill>
                <a:latin typeface="Spartan"/>
                <a:ea typeface="Spartan"/>
                <a:cs typeface="Spartan"/>
                <a:sym typeface="Spartan"/>
              </a:rPr>
              <a:t>a thing.</a:t>
            </a:r>
            <a:endParaRPr sz="1800">
              <a:solidFill>
                <a:srgbClr val="595959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800">
                <a:solidFill>
                  <a:srgbClr val="595959"/>
                </a:solidFill>
                <a:latin typeface="Spartan"/>
                <a:ea typeface="Spartan"/>
                <a:cs typeface="Spartan"/>
                <a:sym typeface="Spartan"/>
              </a:rPr>
              <a:t>Passive/group learning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d580f5ba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d580f5ba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rgbClr val="595959"/>
                </a:solidFill>
              </a:rPr>
              <a:t>Accessibility and gameplay settings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sv" sz="1800">
                <a:solidFill>
                  <a:srgbClr val="595959"/>
                </a:solidFill>
              </a:rPr>
              <a:t>Add a time limit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sv" sz="1800">
                <a:solidFill>
                  <a:srgbClr val="595959"/>
                </a:solidFill>
              </a:rPr>
              <a:t>Number of questions selection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sv" sz="1800">
                <a:solidFill>
                  <a:srgbClr val="595959"/>
                </a:solidFill>
              </a:rPr>
              <a:t>difficulty setting</a:t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" sz="1800">
                <a:solidFill>
                  <a:srgbClr val="595959"/>
                </a:solidFill>
              </a:rPr>
              <a:t>technical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sv" sz="1800">
                <a:solidFill>
                  <a:srgbClr val="595959"/>
                </a:solidFill>
              </a:rPr>
              <a:t>fix question api to request data from database</a:t>
            </a:r>
            <a:endParaRPr sz="1800">
              <a:solidFill>
                <a:srgbClr val="595959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sv" sz="1800">
                <a:solidFill>
                  <a:srgbClr val="595959"/>
                </a:solidFill>
              </a:rPr>
              <a:t>testing mode</a:t>
            </a:r>
            <a:endParaRPr sz="1800">
              <a:solidFill>
                <a:srgbClr val="595959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" sz="1800">
                <a:solidFill>
                  <a:srgbClr val="595959"/>
                </a:solidFill>
              </a:rPr>
              <a:t>More questions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sv" sz="1800">
                <a:solidFill>
                  <a:srgbClr val="595959"/>
                </a:solidFill>
              </a:rPr>
              <a:t>create a question generator</a:t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" sz="1800">
                <a:solidFill>
                  <a:srgbClr val="595959"/>
                </a:solidFill>
              </a:rPr>
              <a:t>Accounts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sv" sz="1800">
                <a:solidFill>
                  <a:srgbClr val="595959"/>
                </a:solidFill>
              </a:rPr>
              <a:t>setting up an account system to eliminate double questions and record scores</a:t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sv" sz="1800">
                <a:solidFill>
                  <a:srgbClr val="595959"/>
                </a:solidFill>
              </a:rPr>
              <a:t>Expansion of game concept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sv" sz="1800">
                <a:solidFill>
                  <a:srgbClr val="595959"/>
                </a:solidFill>
              </a:rPr>
              <a:t>Nightsky mode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sv" sz="1800">
                <a:solidFill>
                  <a:srgbClr val="595959"/>
                </a:solidFill>
              </a:rPr>
              <a:t>Categories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d580f5ba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d580f5ba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400">
                <a:solidFill>
                  <a:srgbClr val="595959"/>
                </a:solidFill>
              </a:rPr>
              <a:t>Our sweet design!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400">
                <a:solidFill>
                  <a:srgbClr val="595959"/>
                </a:solidFill>
              </a:rPr>
              <a:t>Fun to play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400">
                <a:solidFill>
                  <a:srgbClr val="595959"/>
                </a:solidFill>
              </a:rPr>
              <a:t>Growth in confidence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400">
                <a:solidFill>
                  <a:srgbClr val="595959"/>
                </a:solidFill>
              </a:rPr>
              <a:t>WE </a:t>
            </a:r>
            <a:r>
              <a:rPr lang="sv" sz="1400">
                <a:solidFill>
                  <a:srgbClr val="595959"/>
                </a:solidFill>
              </a:rPr>
              <a:t>made a thing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400">
                <a:solidFill>
                  <a:srgbClr val="595959"/>
                </a:solidFill>
              </a:rPr>
              <a:t>Game functionality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400">
                <a:solidFill>
                  <a:srgbClr val="595959"/>
                </a:solidFill>
              </a:rPr>
              <a:t>A good discovery phase and good planning phase.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400">
                <a:solidFill>
                  <a:srgbClr val="595959"/>
                </a:solidFill>
              </a:rPr>
              <a:t>No regrets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400">
                <a:solidFill>
                  <a:srgbClr val="595959"/>
                </a:solidFill>
              </a:rPr>
              <a:t>A good work life balance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400">
                <a:solidFill>
                  <a:srgbClr val="595959"/>
                </a:solidFill>
              </a:rPr>
              <a:t>efficient</a:t>
            </a:r>
            <a:endParaRPr sz="7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d580f5ba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d580f5ba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d580f5ba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d580f5ba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df5be83b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df5be83b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d580f5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d580f5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Flung out ideas - all didnt want to do stocks or carbon footprint brief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Agreed on one idea at the end of Thursday (day 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Tried the map to see our idea was doable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Geoguesser &amp; on the tracks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dec2b04c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dec2b04c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d68abba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d68abba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a6236fe7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a6236fe7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a6236fe7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a6236fe7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d68abba9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d68abba9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d580f5b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d580f5b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230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>
                <a:latin typeface="Spartan"/>
                <a:ea typeface="Spartan"/>
                <a:cs typeface="Spartan"/>
                <a:sym typeface="Spartan"/>
              </a:rPr>
              <a:t>WHEREABOUTS </a:t>
            </a:r>
            <a:r>
              <a:rPr b="1" lang="sv">
                <a:solidFill>
                  <a:srgbClr val="7624F6"/>
                </a:solidFill>
                <a:latin typeface="Spartan"/>
                <a:ea typeface="Spartan"/>
                <a:cs typeface="Spartan"/>
                <a:sym typeface="Spartan"/>
              </a:rPr>
              <a:t>?</a:t>
            </a:r>
            <a:endParaRPr b="1">
              <a:solidFill>
                <a:srgbClr val="7624F6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Spartan"/>
                <a:ea typeface="Spartan"/>
                <a:cs typeface="Spartan"/>
                <a:sym typeface="Spartan"/>
              </a:rPr>
              <a:t>Rachel, Adam, Caroline, James</a:t>
            </a: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idx="4294967295" type="ctrTitle"/>
          </p:nvPr>
        </p:nvSpPr>
        <p:spPr>
          <a:xfrm>
            <a:off x="311700" y="204435"/>
            <a:ext cx="8520600" cy="158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5200">
                <a:latin typeface="Spartan"/>
                <a:ea typeface="Spartan"/>
                <a:cs typeface="Spartan"/>
                <a:sym typeface="Spartan"/>
              </a:rPr>
              <a:t>LET’S PLAY</a:t>
            </a:r>
            <a:endParaRPr b="1" sz="5200">
              <a:solidFill>
                <a:srgbClr val="7624F6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25" name="Google Shape;125;p22"/>
          <p:cNvSpPr txBox="1"/>
          <p:nvPr>
            <p:ph idx="4294967295" type="ctrTitle"/>
          </p:nvPr>
        </p:nvSpPr>
        <p:spPr>
          <a:xfrm>
            <a:off x="311700" y="782160"/>
            <a:ext cx="8520600" cy="158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3300">
                <a:latin typeface="Spartan"/>
                <a:ea typeface="Spartan"/>
                <a:cs typeface="Spartan"/>
                <a:sym typeface="Spartan"/>
              </a:rPr>
              <a:t>WHEREABOUTS</a:t>
            </a:r>
            <a:r>
              <a:rPr b="1" lang="sv" sz="3300">
                <a:solidFill>
                  <a:srgbClr val="7624F6"/>
                </a:solidFill>
                <a:latin typeface="Spartan"/>
                <a:ea typeface="Spartan"/>
                <a:cs typeface="Spartan"/>
                <a:sym typeface="Spartan"/>
              </a:rPr>
              <a:t>?</a:t>
            </a:r>
            <a:endParaRPr b="1" sz="3300">
              <a:solidFill>
                <a:srgbClr val="7624F6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350" y="1966375"/>
            <a:ext cx="3065300" cy="30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43CAFC"/>
                </a:solidFill>
                <a:latin typeface="Spartan"/>
                <a:ea typeface="Spartan"/>
                <a:cs typeface="Spartan"/>
                <a:sym typeface="Spartan"/>
              </a:rPr>
              <a:t>Working as a team</a:t>
            </a:r>
            <a:endParaRPr>
              <a:solidFill>
                <a:srgbClr val="43CAFC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811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artan"/>
              <a:buChar char="●"/>
            </a:pPr>
            <a:r>
              <a:rPr lang="sv">
                <a:latin typeface="Spartan"/>
                <a:ea typeface="Spartan"/>
                <a:cs typeface="Spartan"/>
                <a:sym typeface="Spartan"/>
              </a:rPr>
              <a:t>Planning</a:t>
            </a:r>
            <a:endParaRPr>
              <a:latin typeface="Spartan"/>
              <a:ea typeface="Spartan"/>
              <a:cs typeface="Spartan"/>
              <a:sym typeface="Spart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artan"/>
              <a:buChar char="●"/>
            </a:pPr>
            <a:r>
              <a:rPr lang="sv">
                <a:latin typeface="Spartan"/>
                <a:ea typeface="Spartan"/>
                <a:cs typeface="Spartan"/>
                <a:sym typeface="Spartan"/>
              </a:rPr>
              <a:t>Lots of communication</a:t>
            </a:r>
            <a:endParaRPr>
              <a:latin typeface="Spartan"/>
              <a:ea typeface="Spartan"/>
              <a:cs typeface="Spartan"/>
              <a:sym typeface="Spart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artan"/>
              <a:buChar char="●"/>
            </a:pPr>
            <a:r>
              <a:rPr lang="sv">
                <a:latin typeface="Spartan"/>
                <a:ea typeface="Spartan"/>
                <a:cs typeface="Spartan"/>
                <a:sym typeface="Spartan"/>
              </a:rPr>
              <a:t>Workflow</a:t>
            </a:r>
            <a:endParaRPr>
              <a:latin typeface="Spartan"/>
              <a:ea typeface="Spartan"/>
              <a:cs typeface="Spartan"/>
              <a:sym typeface="Spart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artan"/>
              <a:buChar char="●"/>
            </a:pPr>
            <a:r>
              <a:rPr lang="sv">
                <a:latin typeface="Spartan"/>
                <a:ea typeface="Spartan"/>
                <a:cs typeface="Spartan"/>
                <a:sym typeface="Spartan"/>
              </a:rPr>
              <a:t>Git branches</a:t>
            </a:r>
            <a:endParaRPr>
              <a:latin typeface="Spartan"/>
              <a:ea typeface="Spartan"/>
              <a:cs typeface="Spartan"/>
              <a:sym typeface="Spart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artan"/>
              <a:buChar char="●"/>
            </a:pPr>
            <a:r>
              <a:rPr lang="sv">
                <a:latin typeface="Spartan"/>
                <a:ea typeface="Spartan"/>
                <a:cs typeface="Spartan"/>
                <a:sym typeface="Spartan"/>
              </a:rPr>
              <a:t>Paired programming</a:t>
            </a:r>
            <a:endParaRPr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6020050" y="0"/>
            <a:ext cx="3123900" cy="5143500"/>
          </a:xfrm>
          <a:prstGeom prst="rect">
            <a:avLst/>
          </a:prstGeom>
          <a:solidFill>
            <a:srgbClr val="D8F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9700" y="592025"/>
            <a:ext cx="2424575" cy="24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43CAFC"/>
                </a:solidFill>
                <a:latin typeface="Spartan"/>
                <a:ea typeface="Spartan"/>
                <a:cs typeface="Spartan"/>
                <a:sym typeface="Spartan"/>
              </a:rPr>
              <a:t>Problems and solutions</a:t>
            </a:r>
            <a:endParaRPr>
              <a:solidFill>
                <a:srgbClr val="43CAFC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Who does what?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Size of stories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CSS being CSS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Infinite re-renders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Asynchronicity is fun</a:t>
            </a:r>
            <a:endParaRPr/>
          </a:p>
        </p:txBody>
      </p:sp>
      <p:sp>
        <p:nvSpPr>
          <p:cNvPr id="141" name="Google Shape;141;p24"/>
          <p:cNvSpPr/>
          <p:nvPr/>
        </p:nvSpPr>
        <p:spPr>
          <a:xfrm>
            <a:off x="6020050" y="0"/>
            <a:ext cx="3123900" cy="5143500"/>
          </a:xfrm>
          <a:prstGeom prst="rect">
            <a:avLst/>
          </a:prstGeom>
          <a:solidFill>
            <a:srgbClr val="D8F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2975" y="863550"/>
            <a:ext cx="2638050" cy="263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43CAFC"/>
                </a:solidFill>
                <a:latin typeface="Spartan"/>
                <a:ea typeface="Spartan"/>
                <a:cs typeface="Spartan"/>
                <a:sym typeface="Spartan"/>
              </a:rPr>
              <a:t>What we learned</a:t>
            </a:r>
            <a:endParaRPr>
              <a:solidFill>
                <a:srgbClr val="43CAFC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167050"/>
            <a:ext cx="8754900" cy="3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Spartan"/>
                <a:ea typeface="Spartan"/>
                <a:cs typeface="Spartan"/>
                <a:sym typeface="Spartan"/>
              </a:rPr>
              <a:t>A lot!</a:t>
            </a:r>
            <a:endParaRPr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rtan"/>
              <a:ea typeface="Spartan"/>
              <a:cs typeface="Spartan"/>
              <a:sym typeface="Spart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Spartan"/>
              <a:buChar char="●"/>
            </a:pPr>
            <a:r>
              <a:rPr lang="sv">
                <a:latin typeface="Spartan"/>
                <a:ea typeface="Spartan"/>
                <a:cs typeface="Spartan"/>
                <a:sym typeface="Spartan"/>
              </a:rPr>
              <a:t>Git workflow</a:t>
            </a:r>
            <a:endParaRPr>
              <a:latin typeface="Spartan"/>
              <a:ea typeface="Spartan"/>
              <a:cs typeface="Spartan"/>
              <a:sym typeface="Spart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artan"/>
              <a:buChar char="●"/>
            </a:pPr>
            <a:r>
              <a:rPr lang="sv">
                <a:latin typeface="Spartan"/>
                <a:ea typeface="Spartan"/>
                <a:cs typeface="Spartan"/>
                <a:sym typeface="Spartan"/>
              </a:rPr>
              <a:t>JS - Async </a:t>
            </a:r>
            <a:endParaRPr>
              <a:latin typeface="Spartan"/>
              <a:ea typeface="Spartan"/>
              <a:cs typeface="Spartan"/>
              <a:sym typeface="Spart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artan"/>
              <a:buChar char="●"/>
            </a:pPr>
            <a:r>
              <a:rPr lang="sv">
                <a:latin typeface="Spartan"/>
                <a:ea typeface="Spartan"/>
                <a:cs typeface="Spartan"/>
                <a:sym typeface="Spartan"/>
              </a:rPr>
              <a:t>Trello</a:t>
            </a:r>
            <a:endParaRPr>
              <a:latin typeface="Spartan"/>
              <a:ea typeface="Spartan"/>
              <a:cs typeface="Spartan"/>
              <a:sym typeface="Spart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artan"/>
              <a:buChar char="●"/>
            </a:pPr>
            <a:r>
              <a:rPr lang="sv">
                <a:latin typeface="Spartan"/>
                <a:ea typeface="Spartan"/>
                <a:cs typeface="Spartan"/>
                <a:sym typeface="Spartan"/>
              </a:rPr>
              <a:t>React </a:t>
            </a:r>
            <a:endParaRPr>
              <a:latin typeface="Spartan"/>
              <a:ea typeface="Spartan"/>
              <a:cs typeface="Spartan"/>
              <a:sym typeface="Spart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artan"/>
              <a:buChar char="●"/>
            </a:pPr>
            <a:r>
              <a:rPr lang="sv">
                <a:latin typeface="Spartan"/>
                <a:ea typeface="Spartan"/>
                <a:cs typeface="Spartan"/>
                <a:sym typeface="Spartan"/>
              </a:rPr>
              <a:t>API </a:t>
            </a:r>
            <a:endParaRPr>
              <a:latin typeface="Spartan"/>
              <a:ea typeface="Spartan"/>
              <a:cs typeface="Spartan"/>
              <a:sym typeface="Spart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artan"/>
              <a:buChar char="●"/>
            </a:pPr>
            <a:r>
              <a:rPr lang="sv">
                <a:latin typeface="Spartan"/>
                <a:ea typeface="Spartan"/>
                <a:cs typeface="Spartan"/>
                <a:sym typeface="Spartan"/>
              </a:rPr>
              <a:t>Realisation</a:t>
            </a:r>
            <a:endParaRPr>
              <a:latin typeface="Spartan"/>
              <a:ea typeface="Spartan"/>
              <a:cs typeface="Spartan"/>
              <a:sym typeface="Spart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artan"/>
              <a:buChar char="●"/>
            </a:pPr>
            <a:r>
              <a:rPr lang="sv">
                <a:latin typeface="Spartan"/>
                <a:ea typeface="Spartan"/>
                <a:cs typeface="Spartan"/>
                <a:sym typeface="Spartan"/>
              </a:rPr>
              <a:t>Passive/group learning </a:t>
            </a: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43CAFC"/>
                </a:solidFill>
                <a:latin typeface="Spartan"/>
                <a:ea typeface="Spartan"/>
                <a:cs typeface="Spartan"/>
                <a:sym typeface="Spartan"/>
              </a:rPr>
              <a:t>What we would do next time/extensions</a:t>
            </a:r>
            <a:endParaRPr>
              <a:solidFill>
                <a:srgbClr val="43CAFC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9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Accessibility and gameplay settings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F</a:t>
            </a:r>
            <a:r>
              <a:rPr lang="sv"/>
              <a:t>ix question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UI Enhancements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More questions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Account system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Expansion of game concept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/>
        </p:nvSpPr>
        <p:spPr>
          <a:xfrm>
            <a:off x="5118700" y="0"/>
            <a:ext cx="4025400" cy="5143500"/>
          </a:xfrm>
          <a:prstGeom prst="rect">
            <a:avLst/>
          </a:prstGeom>
          <a:solidFill>
            <a:srgbClr val="D8F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742375" y="1880175"/>
            <a:ext cx="369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v" sz="3620">
                <a:solidFill>
                  <a:srgbClr val="43CAFC"/>
                </a:solidFill>
                <a:latin typeface="Spartan"/>
                <a:ea typeface="Spartan"/>
                <a:cs typeface="Spartan"/>
                <a:sym typeface="Spartan"/>
              </a:rPr>
              <a:t>Most proud of</a:t>
            </a:r>
            <a:endParaRPr sz="3620">
              <a:solidFill>
                <a:srgbClr val="43CAFC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275" y="549900"/>
            <a:ext cx="3692250" cy="36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idx="4294967295" type="ctrTitle"/>
          </p:nvPr>
        </p:nvSpPr>
        <p:spPr>
          <a:xfrm>
            <a:off x="311700" y="1581150"/>
            <a:ext cx="8520600" cy="158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3400">
                <a:latin typeface="Spartan"/>
                <a:ea typeface="Spartan"/>
                <a:cs typeface="Spartan"/>
                <a:sym typeface="Spartan"/>
              </a:rPr>
              <a:t>235 commits</a:t>
            </a:r>
            <a:endParaRPr b="1" sz="3400"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3400">
                <a:latin typeface="Spartan"/>
                <a:ea typeface="Spartan"/>
                <a:cs typeface="Spartan"/>
                <a:sym typeface="Spartan"/>
              </a:rPr>
              <a:t>66 merges</a:t>
            </a:r>
            <a:endParaRPr b="1" sz="3400"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3400">
                <a:latin typeface="Spartan"/>
                <a:ea typeface="Spartan"/>
                <a:cs typeface="Spartan"/>
                <a:sym typeface="Spartan"/>
              </a:rPr>
              <a:t>4 members</a:t>
            </a:r>
            <a:endParaRPr b="1" sz="3400"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3400">
                <a:latin typeface="Spartan"/>
                <a:ea typeface="Spartan"/>
                <a:cs typeface="Spartan"/>
                <a:sym typeface="Spartan"/>
              </a:rPr>
              <a:t>1 app</a:t>
            </a:r>
            <a:endParaRPr b="1" sz="3400"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idx="4294967295" type="ctrTitle"/>
          </p:nvPr>
        </p:nvSpPr>
        <p:spPr>
          <a:xfrm>
            <a:off x="311700" y="1318425"/>
            <a:ext cx="8520600" cy="158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5200">
                <a:latin typeface="Spartan"/>
                <a:ea typeface="Spartan"/>
                <a:cs typeface="Spartan"/>
                <a:sym typeface="Spartan"/>
              </a:rPr>
              <a:t>QUESTIONS</a:t>
            </a:r>
            <a:r>
              <a:rPr b="1" lang="sv" sz="5200">
                <a:solidFill>
                  <a:srgbClr val="7624F6"/>
                </a:solidFill>
                <a:latin typeface="Spartan"/>
                <a:ea typeface="Spartan"/>
                <a:cs typeface="Spartan"/>
                <a:sym typeface="Spartan"/>
              </a:rPr>
              <a:t>?</a:t>
            </a:r>
            <a:endParaRPr b="1" sz="5200">
              <a:solidFill>
                <a:srgbClr val="7624F6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43CAFC"/>
                </a:solidFill>
                <a:latin typeface="Spartan"/>
                <a:ea typeface="Spartan"/>
                <a:cs typeface="Spartan"/>
                <a:sym typeface="Spartan"/>
              </a:rPr>
              <a:t>Ambitions</a:t>
            </a:r>
            <a:endParaRPr>
              <a:solidFill>
                <a:srgbClr val="43CAFC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artan"/>
              <a:buChar char="●"/>
            </a:pPr>
            <a:r>
              <a:rPr lang="sv">
                <a:latin typeface="Spartan"/>
                <a:ea typeface="Spartan"/>
                <a:cs typeface="Spartan"/>
                <a:sym typeface="Spartan"/>
              </a:rPr>
              <a:t>User experience</a:t>
            </a:r>
            <a:endParaRPr>
              <a:latin typeface="Spartan"/>
              <a:ea typeface="Spartan"/>
              <a:cs typeface="Spartan"/>
              <a:sym typeface="Spart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artan"/>
              <a:buChar char="●"/>
            </a:pPr>
            <a:r>
              <a:rPr lang="sv">
                <a:latin typeface="Spartan"/>
                <a:ea typeface="Spartan"/>
                <a:cs typeface="Spartan"/>
                <a:sym typeface="Spartan"/>
              </a:rPr>
              <a:t>Team dynamic</a:t>
            </a:r>
            <a:endParaRPr>
              <a:latin typeface="Spartan"/>
              <a:ea typeface="Spartan"/>
              <a:cs typeface="Spartan"/>
              <a:sym typeface="Spart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artan"/>
              <a:buChar char="●"/>
            </a:pPr>
            <a:r>
              <a:rPr lang="sv">
                <a:latin typeface="Spartan"/>
                <a:ea typeface="Spartan"/>
                <a:cs typeface="Spartan"/>
                <a:sym typeface="Spartan"/>
              </a:rPr>
              <a:t>Production environment</a:t>
            </a:r>
            <a:endParaRPr>
              <a:latin typeface="Spartan"/>
              <a:ea typeface="Spartan"/>
              <a:cs typeface="Spartan"/>
              <a:sym typeface="Spart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artan"/>
              <a:buChar char="●"/>
            </a:pPr>
            <a:r>
              <a:rPr lang="sv">
                <a:latin typeface="Spartan"/>
                <a:ea typeface="Spartan"/>
                <a:cs typeface="Spartan"/>
                <a:sym typeface="Spartan"/>
              </a:rPr>
              <a:t>Aspects of development</a:t>
            </a:r>
            <a:endParaRPr>
              <a:latin typeface="Spartan"/>
              <a:ea typeface="Spartan"/>
              <a:cs typeface="Spartan"/>
              <a:sym typeface="Spart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artan"/>
              <a:buChar char="●"/>
            </a:pPr>
            <a:r>
              <a:rPr lang="sv">
                <a:latin typeface="Spartan"/>
                <a:ea typeface="Spartan"/>
                <a:cs typeface="Spartan"/>
                <a:sym typeface="Spartan"/>
              </a:rPr>
              <a:t>Technology</a:t>
            </a: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6020050" y="0"/>
            <a:ext cx="3123900" cy="5143500"/>
          </a:xfrm>
          <a:prstGeom prst="rect">
            <a:avLst/>
          </a:prstGeom>
          <a:solidFill>
            <a:srgbClr val="D8F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1388" y="819375"/>
            <a:ext cx="2581225" cy="25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75" y="1168375"/>
            <a:ext cx="4805855" cy="24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43CAFC"/>
                </a:solidFill>
                <a:latin typeface="Spartan"/>
                <a:ea typeface="Spartan"/>
                <a:cs typeface="Spartan"/>
                <a:sym typeface="Spartan"/>
              </a:rPr>
              <a:t>Discovery Phase</a:t>
            </a:r>
            <a:endParaRPr>
              <a:solidFill>
                <a:srgbClr val="43CAFC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CAFC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1850" y="2154125"/>
            <a:ext cx="6469476" cy="269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6020050" y="0"/>
            <a:ext cx="3123900" cy="5143500"/>
          </a:xfrm>
          <a:prstGeom prst="rect">
            <a:avLst/>
          </a:prstGeom>
          <a:solidFill>
            <a:srgbClr val="D8F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43CAFC"/>
                </a:solidFill>
                <a:latin typeface="Spartan"/>
                <a:ea typeface="Spartan"/>
                <a:cs typeface="Spartan"/>
                <a:sym typeface="Spartan"/>
              </a:rPr>
              <a:t>Planning</a:t>
            </a:r>
            <a:endParaRPr>
              <a:solidFill>
                <a:srgbClr val="43CAFC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00" y="1833825"/>
            <a:ext cx="5020698" cy="294005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311700" y="1053375"/>
            <a:ext cx="483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Spartan"/>
                <a:ea typeface="Spartan"/>
                <a:cs typeface="Spartan"/>
                <a:sym typeface="Spartan"/>
              </a:rPr>
              <a:t>Initial rough wireframes to flesh out flow of pages and users experience</a:t>
            </a: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013" y="1292100"/>
            <a:ext cx="2271975" cy="22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43CAFC"/>
                </a:solidFill>
                <a:latin typeface="Spartan"/>
                <a:ea typeface="Spartan"/>
                <a:cs typeface="Spartan"/>
                <a:sym typeface="Spartan"/>
              </a:rPr>
              <a:t>Planning</a:t>
            </a:r>
            <a:endParaRPr>
              <a:solidFill>
                <a:srgbClr val="43CAFC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311700" y="1053375"/>
            <a:ext cx="794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Spartan"/>
                <a:ea typeface="Spartan"/>
                <a:cs typeface="Spartan"/>
                <a:sym typeface="Spartan"/>
              </a:rPr>
              <a:t>UX - Created Persona and User </a:t>
            </a:r>
            <a:r>
              <a:rPr lang="sv">
                <a:latin typeface="Spartan"/>
                <a:ea typeface="Spartan"/>
                <a:cs typeface="Spartan"/>
                <a:sym typeface="Spartan"/>
              </a:rPr>
              <a:t>Journey to figure out our target market and their ideal experience </a:t>
            </a:r>
            <a:r>
              <a:rPr lang="sv">
                <a:latin typeface="Spartan"/>
                <a:ea typeface="Spartan"/>
                <a:cs typeface="Spartan"/>
                <a:sym typeface="Spartan"/>
              </a:rPr>
              <a:t> </a:t>
            </a: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0" t="10370"/>
          <a:stretch/>
        </p:blipFill>
        <p:spPr>
          <a:xfrm>
            <a:off x="3741075" y="1869013"/>
            <a:ext cx="4874949" cy="284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04625"/>
            <a:ext cx="2933472" cy="31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43CAFC"/>
                </a:solidFill>
                <a:latin typeface="Spartan"/>
                <a:ea typeface="Spartan"/>
                <a:cs typeface="Spartan"/>
                <a:sym typeface="Spartan"/>
              </a:rPr>
              <a:t>Planning</a:t>
            </a:r>
            <a:endParaRPr>
              <a:solidFill>
                <a:srgbClr val="43CAFC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A332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00" y="1814830"/>
            <a:ext cx="8634598" cy="28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311700" y="1053375"/>
            <a:ext cx="587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Spartan"/>
                <a:ea typeface="Spartan"/>
                <a:cs typeface="Spartan"/>
                <a:sym typeface="Spartan"/>
              </a:rPr>
              <a:t>Container and Component tree to see where props and state should go</a:t>
            </a:r>
            <a:endParaRPr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43CAFC"/>
                </a:solidFill>
                <a:latin typeface="Spartan"/>
                <a:ea typeface="Spartan"/>
                <a:cs typeface="Spartan"/>
                <a:sym typeface="Spartan"/>
              </a:rPr>
              <a:t>Planning</a:t>
            </a:r>
            <a:endParaRPr>
              <a:solidFill>
                <a:srgbClr val="43CAFC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A332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25" y="1686550"/>
            <a:ext cx="8430551" cy="25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311700" y="1053375"/>
            <a:ext cx="58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Container and Components as overlays on wireframes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43CAFC"/>
                </a:solidFill>
                <a:latin typeface="Spartan"/>
                <a:ea typeface="Spartan"/>
                <a:cs typeface="Spartan"/>
                <a:sym typeface="Spartan"/>
              </a:rPr>
              <a:t>Planning</a:t>
            </a:r>
            <a:endParaRPr>
              <a:solidFill>
                <a:srgbClr val="43CAFC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A332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266500" y="1423975"/>
            <a:ext cx="328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Combined Containers and app functionality with User </a:t>
            </a:r>
            <a:r>
              <a:rPr lang="sv"/>
              <a:t>Journey</a:t>
            </a:r>
            <a:r>
              <a:rPr lang="sv"/>
              <a:t> to bring together UX design with Software </a:t>
            </a:r>
            <a:r>
              <a:rPr lang="sv"/>
              <a:t>Implementation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775" y="183675"/>
            <a:ext cx="5390699" cy="47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43CAFC"/>
                </a:solidFill>
                <a:latin typeface="Spartan"/>
                <a:ea typeface="Spartan"/>
                <a:cs typeface="Spartan"/>
                <a:sym typeface="Spartan"/>
              </a:rPr>
              <a:t>Mockups</a:t>
            </a:r>
            <a:endParaRPr>
              <a:solidFill>
                <a:srgbClr val="43CAFC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75" y="1567575"/>
            <a:ext cx="4048717" cy="29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508" y="1567575"/>
            <a:ext cx="4048717" cy="297813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311700" y="1053375"/>
            <a:ext cx="58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Grayscale to coloured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